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9B43"/>
    <a:srgbClr val="73BF42"/>
    <a:srgbClr val="98C55C"/>
    <a:srgbClr val="56AC47"/>
    <a:srgbClr val="FAA248"/>
    <a:srgbClr val="F8BD57"/>
    <a:srgbClr val="EE983B"/>
    <a:srgbClr val="E3E8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>
        <p:scale>
          <a:sx n="75" d="100"/>
          <a:sy n="75" d="100"/>
        </p:scale>
        <p:origin x="3210" y="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CB0CB-12EC-4B42-A257-59489A067C6D}" type="datetimeFigureOut">
              <a:rPr lang="ko-KR" altLang="en-US" smtClean="0"/>
              <a:t>2025-08-24(Sun)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DB1C5-DC21-4E02-BB61-BC2481468E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13472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CB0CB-12EC-4B42-A257-59489A067C6D}" type="datetimeFigureOut">
              <a:rPr lang="ko-KR" altLang="en-US" smtClean="0"/>
              <a:t>2025-08-24(Sun)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DB1C5-DC21-4E02-BB61-BC2481468E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85852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CB0CB-12EC-4B42-A257-59489A067C6D}" type="datetimeFigureOut">
              <a:rPr lang="ko-KR" altLang="en-US" smtClean="0"/>
              <a:t>2025-08-24(Sun)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DB1C5-DC21-4E02-BB61-BC2481468E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3355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CB0CB-12EC-4B42-A257-59489A067C6D}" type="datetimeFigureOut">
              <a:rPr lang="ko-KR" altLang="en-US" smtClean="0"/>
              <a:t>2025-08-24(Sun)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DB1C5-DC21-4E02-BB61-BC2481468E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140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CB0CB-12EC-4B42-A257-59489A067C6D}" type="datetimeFigureOut">
              <a:rPr lang="ko-KR" altLang="en-US" smtClean="0"/>
              <a:t>2025-08-24(Sun)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DB1C5-DC21-4E02-BB61-BC2481468E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708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CB0CB-12EC-4B42-A257-59489A067C6D}" type="datetimeFigureOut">
              <a:rPr lang="ko-KR" altLang="en-US" smtClean="0"/>
              <a:t>2025-08-24(Sun)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DB1C5-DC21-4E02-BB61-BC2481468E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0331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CB0CB-12EC-4B42-A257-59489A067C6D}" type="datetimeFigureOut">
              <a:rPr lang="ko-KR" altLang="en-US" smtClean="0"/>
              <a:t>2025-08-24(Sun)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DB1C5-DC21-4E02-BB61-BC2481468E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22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CB0CB-12EC-4B42-A257-59489A067C6D}" type="datetimeFigureOut">
              <a:rPr lang="ko-KR" altLang="en-US" smtClean="0"/>
              <a:t>2025-08-24(Sun)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DB1C5-DC21-4E02-BB61-BC2481468E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4065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CB0CB-12EC-4B42-A257-59489A067C6D}" type="datetimeFigureOut">
              <a:rPr lang="ko-KR" altLang="en-US" smtClean="0"/>
              <a:t>2025-08-24(Sun)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DB1C5-DC21-4E02-BB61-BC2481468E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87900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CB0CB-12EC-4B42-A257-59489A067C6D}" type="datetimeFigureOut">
              <a:rPr lang="ko-KR" altLang="en-US" smtClean="0"/>
              <a:t>2025-08-24(Sun)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DB1C5-DC21-4E02-BB61-BC2481468E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678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CB0CB-12EC-4B42-A257-59489A067C6D}" type="datetimeFigureOut">
              <a:rPr lang="ko-KR" altLang="en-US" smtClean="0"/>
              <a:t>2025-08-24(Sun)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DB1C5-DC21-4E02-BB61-BC2481468E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008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ECB0CB-12EC-4B42-A257-59489A067C6D}" type="datetimeFigureOut">
              <a:rPr lang="ko-KR" altLang="en-US" smtClean="0"/>
              <a:t>2025-08-24(Sun)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FDB1C5-DC21-4E02-BB61-BC2481468E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4788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12220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그래픽 23">
            <a:extLst>
              <a:ext uri="{FF2B5EF4-FFF2-40B4-BE49-F238E27FC236}">
                <a16:creationId xmlns:a16="http://schemas.microsoft.com/office/drawing/2014/main" id="{7748C9EB-CCB8-8D2E-50F4-5F8AC1C915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62038" y="843737"/>
            <a:ext cx="496390" cy="575043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AB5CEA1D-A636-66D5-FFF4-023DB7F3FB48}"/>
              </a:ext>
            </a:extLst>
          </p:cNvPr>
          <p:cNvSpPr txBox="1"/>
          <p:nvPr/>
        </p:nvSpPr>
        <p:spPr>
          <a:xfrm>
            <a:off x="1858428" y="903971"/>
            <a:ext cx="363753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dirty="0">
                <a:solidFill>
                  <a:srgbClr val="98C55C"/>
                </a:solidFill>
                <a:latin typeface="Noto Sans KR Black" panose="020B0200000000000000" pitchFamily="50" charset="-127"/>
                <a:ea typeface="Noto Sans KR Black" panose="020B0200000000000000" pitchFamily="50" charset="-127"/>
              </a:rPr>
              <a:t>학교 안전 교육 </a:t>
            </a:r>
            <a:r>
              <a:rPr lang="ko-KR" altLang="en-US" sz="3000" dirty="0">
                <a:solidFill>
                  <a:srgbClr val="599B43"/>
                </a:solidFill>
                <a:latin typeface="Noto Sans KR Black" panose="020B0200000000000000" pitchFamily="50" charset="-127"/>
                <a:ea typeface="Noto Sans KR Black" panose="020B0200000000000000" pitchFamily="50" charset="-127"/>
              </a:rPr>
              <a:t>컨텐츠</a:t>
            </a: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AD4857E6-1FED-0491-7212-205200708B0C}"/>
              </a:ext>
            </a:extLst>
          </p:cNvPr>
          <p:cNvSpPr/>
          <p:nvPr/>
        </p:nvSpPr>
        <p:spPr>
          <a:xfrm>
            <a:off x="731991" y="1796754"/>
            <a:ext cx="708424" cy="349657"/>
          </a:xfrm>
          <a:prstGeom prst="rect">
            <a:avLst/>
          </a:prstGeom>
          <a:solidFill>
            <a:srgbClr val="599B43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500" dirty="0"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목표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4EA8E22-CCF0-B461-2CD0-6FB7A25A6CF4}"/>
              </a:ext>
            </a:extLst>
          </p:cNvPr>
          <p:cNvSpPr txBox="1"/>
          <p:nvPr/>
        </p:nvSpPr>
        <p:spPr>
          <a:xfrm>
            <a:off x="1440415" y="1822531"/>
            <a:ext cx="3970959" cy="3077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ko-KR" altLang="en-US" sz="14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물놀이를 안전하게 즐길 수 있도록 돕는 가이드</a:t>
            </a: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1960FE9F-F186-D6D1-0439-10684F6D8B82}"/>
              </a:ext>
            </a:extLst>
          </p:cNvPr>
          <p:cNvSpPr/>
          <p:nvPr/>
        </p:nvSpPr>
        <p:spPr>
          <a:xfrm>
            <a:off x="731992" y="2447990"/>
            <a:ext cx="2306483" cy="276999"/>
          </a:xfrm>
          <a:prstGeom prst="rect">
            <a:avLst/>
          </a:prstGeom>
          <a:solidFill>
            <a:srgbClr val="98C55C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500" dirty="0"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1.</a:t>
            </a:r>
            <a:r>
              <a:rPr lang="ko-KR" altLang="en-US" sz="1500" dirty="0"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 </a:t>
            </a:r>
            <a:r>
              <a:rPr lang="en-US" altLang="ko-KR" sz="1500" dirty="0"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1 </a:t>
            </a:r>
            <a:r>
              <a:rPr lang="ko-KR" altLang="en-US" sz="1500" dirty="0"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물놀이 전 안전 수칙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76A1B69-DAD2-39B4-2F71-73679F52A3B6}"/>
              </a:ext>
            </a:extLst>
          </p:cNvPr>
          <p:cNvSpPr txBox="1"/>
          <p:nvPr/>
        </p:nvSpPr>
        <p:spPr>
          <a:xfrm>
            <a:off x="676694" y="2774070"/>
            <a:ext cx="10070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>
                <a:solidFill>
                  <a:schemeClr val="accent6">
                    <a:lumMod val="75000"/>
                  </a:schemeClr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핵심포인트 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: </a:t>
            </a:r>
            <a:endParaRPr lang="ko-KR" altLang="en-US" sz="1200" dirty="0">
              <a:solidFill>
                <a:schemeClr val="accent6">
                  <a:lumMod val="75000"/>
                </a:schemeClr>
              </a:solidFill>
              <a:latin typeface="Noto Sans KR Medium" panose="020B0200000000000000" pitchFamily="50" charset="-127"/>
              <a:ea typeface="Noto Sans KR Medium" panose="020B0200000000000000" pitchFamily="50" charset="-127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7DD92BB-0BCA-48B5-2F04-558D956248A5}"/>
              </a:ext>
            </a:extLst>
          </p:cNvPr>
          <p:cNvSpPr txBox="1"/>
          <p:nvPr/>
        </p:nvSpPr>
        <p:spPr>
          <a:xfrm>
            <a:off x="1535118" y="2770310"/>
            <a:ext cx="497998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물에 들어가기 전 준비운동을 꼭 하고 물놀이를 합니다</a:t>
            </a:r>
            <a:r>
              <a:rPr lang="en-US" altLang="ko-KR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.</a:t>
            </a:r>
            <a:endParaRPr lang="ko-KR" altLang="en-US" sz="1200" kern="1000" dirty="0">
              <a:solidFill>
                <a:schemeClr val="bg2">
                  <a:lumMod val="50000"/>
                </a:schemeClr>
              </a:solidFill>
              <a:latin typeface="Noto Sans KR SemiBold" panose="020B0200000000000000" pitchFamily="50" charset="-127"/>
              <a:ea typeface="Noto Sans KR SemiBold" panose="020B0200000000000000" pitchFamily="50" charset="-127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2D3DC43-DC82-73D3-C6D1-9841E0329CC0}"/>
              </a:ext>
            </a:extLst>
          </p:cNvPr>
          <p:cNvSpPr txBox="1"/>
          <p:nvPr/>
        </p:nvSpPr>
        <p:spPr>
          <a:xfrm>
            <a:off x="670182" y="3074646"/>
            <a:ext cx="13837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>
                <a:solidFill>
                  <a:schemeClr val="accent6">
                    <a:lumMod val="75000"/>
                  </a:schemeClr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구체적인 행동 요령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B2CB10D-C860-AA19-B832-5293DAE34242}"/>
              </a:ext>
            </a:extLst>
          </p:cNvPr>
          <p:cNvSpPr txBox="1"/>
          <p:nvPr/>
        </p:nvSpPr>
        <p:spPr>
          <a:xfrm>
            <a:off x="676694" y="3369346"/>
            <a:ext cx="566557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준비운동하기 </a:t>
            </a:r>
            <a:r>
              <a:rPr lang="en-US" altLang="ko-KR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: </a:t>
            </a:r>
            <a:r>
              <a:rPr lang="ko-KR" altLang="en-US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갑작스러운 근육 경련</a:t>
            </a:r>
            <a:r>
              <a:rPr lang="en-US" altLang="ko-KR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(</a:t>
            </a:r>
            <a:r>
              <a:rPr lang="ko-KR" altLang="en-US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쥐</a:t>
            </a:r>
            <a:r>
              <a:rPr lang="en-US" altLang="ko-KR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)</a:t>
            </a:r>
            <a:r>
              <a:rPr lang="ko-KR" altLang="en-US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을 예방하기 위해 꼭 준비운동을 합니다</a:t>
            </a:r>
            <a:r>
              <a:rPr lang="en-US" altLang="ko-KR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음식 섭취 후 휴식 </a:t>
            </a:r>
            <a:r>
              <a:rPr lang="en-US" altLang="ko-KR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: </a:t>
            </a:r>
            <a:r>
              <a:rPr lang="ko-KR" altLang="en-US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음식을 먹은 직후 바로 물에 들어가면 배탈이 날 수 있으므로 반드시 충분히 소화한 뒤 물놀이를 합니다</a:t>
            </a:r>
            <a:r>
              <a:rPr lang="en-US" altLang="ko-KR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200" kern="1000" dirty="0" err="1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선크림</a:t>
            </a:r>
            <a:r>
              <a:rPr lang="ko-KR" altLang="en-US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 바르기 </a:t>
            </a:r>
            <a:r>
              <a:rPr lang="en-US" altLang="ko-KR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: </a:t>
            </a:r>
            <a:r>
              <a:rPr lang="ko-KR" altLang="en-US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햇볕에 장시간 노출될 경우 피부가</a:t>
            </a:r>
            <a:r>
              <a:rPr lang="en-US" altLang="ko-KR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 </a:t>
            </a:r>
            <a:r>
              <a:rPr lang="ko-KR" altLang="en-US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손상될 수 있으므로 선크림을 바릅니다</a:t>
            </a:r>
            <a:r>
              <a:rPr lang="en-US" altLang="ko-KR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구명조끼 착용하기 </a:t>
            </a:r>
            <a:r>
              <a:rPr lang="en-US" altLang="ko-KR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: </a:t>
            </a:r>
            <a:r>
              <a:rPr lang="ko-KR" altLang="en-US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물놀이를 할 때에는 반드시 구명조끼를 착용합니다</a:t>
            </a:r>
            <a:r>
              <a:rPr lang="en-US" altLang="ko-KR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.</a:t>
            </a:r>
            <a:endParaRPr lang="ko-KR" altLang="en-US" sz="1200" kern="1000" dirty="0">
              <a:solidFill>
                <a:schemeClr val="bg2">
                  <a:lumMod val="50000"/>
                </a:schemeClr>
              </a:solidFill>
              <a:latin typeface="Noto Sans KR SemiBold" panose="020B0200000000000000" pitchFamily="50" charset="-127"/>
              <a:ea typeface="Noto Sans KR SemiBold" panose="020B0200000000000000" pitchFamily="50" charset="-127"/>
            </a:endParaRP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44C3163E-346D-BB8E-268D-A77D1FF92F07}"/>
              </a:ext>
            </a:extLst>
          </p:cNvPr>
          <p:cNvSpPr/>
          <p:nvPr/>
        </p:nvSpPr>
        <p:spPr>
          <a:xfrm>
            <a:off x="767914" y="4899985"/>
            <a:ext cx="2318186" cy="266406"/>
          </a:xfrm>
          <a:prstGeom prst="rect">
            <a:avLst/>
          </a:prstGeom>
          <a:solidFill>
            <a:srgbClr val="98C55C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500" dirty="0"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1.</a:t>
            </a:r>
            <a:r>
              <a:rPr lang="ko-KR" altLang="en-US" sz="1500" dirty="0"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 </a:t>
            </a:r>
            <a:r>
              <a:rPr lang="en-US" altLang="ko-KR" sz="1500" dirty="0"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2 </a:t>
            </a:r>
            <a:r>
              <a:rPr lang="ko-KR" altLang="en-US" sz="1500" dirty="0"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물놀이 중 안전 수칙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D5883A8-FC02-D285-F714-4AC59A6C1D29}"/>
              </a:ext>
            </a:extLst>
          </p:cNvPr>
          <p:cNvSpPr txBox="1"/>
          <p:nvPr/>
        </p:nvSpPr>
        <p:spPr>
          <a:xfrm>
            <a:off x="706105" y="5218048"/>
            <a:ext cx="10070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>
                <a:solidFill>
                  <a:schemeClr val="accent6">
                    <a:lumMod val="75000"/>
                  </a:schemeClr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핵심포인트 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: </a:t>
            </a:r>
            <a:endParaRPr lang="ko-KR" altLang="en-US" sz="1200" dirty="0">
              <a:solidFill>
                <a:schemeClr val="accent6">
                  <a:lumMod val="75000"/>
                </a:schemeClr>
              </a:solidFill>
              <a:latin typeface="Noto Sans KR Medium" panose="020B0200000000000000" pitchFamily="50" charset="-127"/>
              <a:ea typeface="Noto Sans KR Medium" panose="020B0200000000000000" pitchFamily="50" charset="-127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8E9529B-E786-F98A-12E2-1B9537CBC3E8}"/>
              </a:ext>
            </a:extLst>
          </p:cNvPr>
          <p:cNvSpPr txBox="1"/>
          <p:nvPr/>
        </p:nvSpPr>
        <p:spPr>
          <a:xfrm>
            <a:off x="1564530" y="5214288"/>
            <a:ext cx="477774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자신의 몸 상태를 잘 살피고 휴식을 취하며 물놀이를 합니다</a:t>
            </a:r>
            <a:r>
              <a:rPr lang="en-US" altLang="ko-KR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.</a:t>
            </a:r>
            <a:endParaRPr lang="ko-KR" altLang="en-US" sz="1200" kern="1000" dirty="0">
              <a:solidFill>
                <a:schemeClr val="bg2">
                  <a:lumMod val="50000"/>
                </a:schemeClr>
              </a:solidFill>
              <a:latin typeface="Noto Sans KR SemiBold" panose="020B0200000000000000" pitchFamily="50" charset="-127"/>
              <a:ea typeface="Noto Sans KR SemiBold" panose="020B0200000000000000" pitchFamily="50" charset="-127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4DF901A-62CD-B5A4-F206-FD434C6A8088}"/>
              </a:ext>
            </a:extLst>
          </p:cNvPr>
          <p:cNvSpPr txBox="1"/>
          <p:nvPr/>
        </p:nvSpPr>
        <p:spPr>
          <a:xfrm>
            <a:off x="683497" y="5486566"/>
            <a:ext cx="13837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>
                <a:solidFill>
                  <a:schemeClr val="accent6">
                    <a:lumMod val="75000"/>
                  </a:schemeClr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구체적인 행동 요령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BDE26DC-212B-2124-5441-A65388688F82}"/>
              </a:ext>
            </a:extLst>
          </p:cNvPr>
          <p:cNvSpPr txBox="1"/>
          <p:nvPr/>
        </p:nvSpPr>
        <p:spPr>
          <a:xfrm>
            <a:off x="690009" y="5781266"/>
            <a:ext cx="565226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체온 관리하기 </a:t>
            </a:r>
            <a:r>
              <a:rPr lang="en-US" altLang="ko-KR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: </a:t>
            </a:r>
            <a:r>
              <a:rPr lang="ko-KR" altLang="en-US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입술이 푸른색이 되거나 춥다고 느껴지면 물 밖으로 나와 휴식을 취합니다</a:t>
            </a:r>
            <a:r>
              <a:rPr lang="en-US" altLang="ko-KR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저체온증 예방하기 </a:t>
            </a:r>
            <a:r>
              <a:rPr lang="en-US" altLang="ko-KR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: </a:t>
            </a:r>
            <a:r>
              <a:rPr lang="ko-KR" altLang="en-US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몸을 닦고 따뜻하게 체온을 유지하면서 쉽니다</a:t>
            </a:r>
            <a:r>
              <a:rPr lang="en-US" altLang="ko-KR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구조 요청하기 </a:t>
            </a:r>
            <a:r>
              <a:rPr lang="en-US" altLang="ko-KR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: </a:t>
            </a:r>
            <a:r>
              <a:rPr lang="ko-KR" altLang="en-US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갑자기 다리에 쥐가 나면 “도와주세요</a:t>
            </a:r>
            <a:r>
              <a:rPr lang="en-US" altLang="ko-KR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!”</a:t>
            </a:r>
            <a:r>
              <a:rPr lang="ko-KR" altLang="en-US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라고 크게 외쳐 구조를 요청합니다</a:t>
            </a:r>
            <a:r>
              <a:rPr lang="en-US" altLang="ko-KR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음식 섭취 </a:t>
            </a:r>
            <a:r>
              <a:rPr lang="en-US" altLang="ko-KR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: </a:t>
            </a:r>
            <a:r>
              <a:rPr lang="ko-KR" altLang="en-US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물놀이 중 음식을 먹으면 충분히 쉰 뒤에 다시 물놀이를 합니다</a:t>
            </a:r>
            <a:r>
              <a:rPr lang="en-US" altLang="ko-KR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.</a:t>
            </a:r>
            <a:endParaRPr lang="ko-KR" altLang="en-US" sz="1200" kern="1000" dirty="0">
              <a:solidFill>
                <a:schemeClr val="bg2">
                  <a:lumMod val="50000"/>
                </a:schemeClr>
              </a:solidFill>
              <a:latin typeface="Noto Sans KR SemiBold" panose="020B0200000000000000" pitchFamily="50" charset="-127"/>
              <a:ea typeface="Noto Sans KR SemiBold" panose="020B0200000000000000" pitchFamily="50" charset="-127"/>
            </a:endParaRP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2E4DE9E1-3D1C-3E4A-858F-E448D3952223}"/>
              </a:ext>
            </a:extLst>
          </p:cNvPr>
          <p:cNvSpPr/>
          <p:nvPr/>
        </p:nvSpPr>
        <p:spPr>
          <a:xfrm>
            <a:off x="767914" y="7131318"/>
            <a:ext cx="2318186" cy="276999"/>
          </a:xfrm>
          <a:prstGeom prst="rect">
            <a:avLst/>
          </a:prstGeom>
          <a:solidFill>
            <a:srgbClr val="98C55C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500" dirty="0"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1.</a:t>
            </a:r>
            <a:r>
              <a:rPr lang="ko-KR" altLang="en-US" sz="1500" dirty="0"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 </a:t>
            </a:r>
            <a:r>
              <a:rPr lang="en-US" altLang="ko-KR" sz="1500" dirty="0"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3 </a:t>
            </a:r>
            <a:r>
              <a:rPr lang="ko-KR" altLang="en-US" sz="1500" dirty="0"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물놀이 후 안전 수칙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9328CB9-151B-29CB-71A0-1D0F84691EAB}"/>
              </a:ext>
            </a:extLst>
          </p:cNvPr>
          <p:cNvSpPr txBox="1"/>
          <p:nvPr/>
        </p:nvSpPr>
        <p:spPr>
          <a:xfrm>
            <a:off x="706104" y="7547100"/>
            <a:ext cx="10070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>
                <a:solidFill>
                  <a:schemeClr val="accent6">
                    <a:lumMod val="75000"/>
                  </a:schemeClr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핵심포인트 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: </a:t>
            </a:r>
            <a:endParaRPr lang="ko-KR" altLang="en-US" sz="1200" dirty="0">
              <a:solidFill>
                <a:schemeClr val="accent6">
                  <a:lumMod val="75000"/>
                </a:schemeClr>
              </a:solidFill>
              <a:latin typeface="Noto Sans KR Medium" panose="020B0200000000000000" pitchFamily="50" charset="-127"/>
              <a:ea typeface="Noto Sans KR Medium" panose="020B0200000000000000" pitchFamily="50" charset="-127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B4BEB70-EFBF-7C87-091A-3A394479EF68}"/>
              </a:ext>
            </a:extLst>
          </p:cNvPr>
          <p:cNvSpPr txBox="1"/>
          <p:nvPr/>
        </p:nvSpPr>
        <p:spPr>
          <a:xfrm>
            <a:off x="1564529" y="7543340"/>
            <a:ext cx="477774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물놀이가 끝난 뒤에는 깨끗이 씻고 </a:t>
            </a:r>
            <a:r>
              <a:rPr lang="ko-KR" altLang="en-US" sz="1200" kern="1000" dirty="0" err="1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조심히</a:t>
            </a:r>
            <a:r>
              <a:rPr lang="ko-KR" altLang="en-US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 이동합니다</a:t>
            </a:r>
            <a:r>
              <a:rPr lang="en-US" altLang="ko-KR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.</a:t>
            </a:r>
            <a:endParaRPr lang="ko-KR" altLang="en-US" sz="1200" kern="1000" dirty="0">
              <a:solidFill>
                <a:schemeClr val="bg2">
                  <a:lumMod val="50000"/>
                </a:schemeClr>
              </a:solidFill>
              <a:latin typeface="Noto Sans KR SemiBold" panose="020B0200000000000000" pitchFamily="50" charset="-127"/>
              <a:ea typeface="Noto Sans KR SemiBold" panose="020B0200000000000000" pitchFamily="50" charset="-127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48CAB9C-0157-7043-C493-B267AEC8A227}"/>
              </a:ext>
            </a:extLst>
          </p:cNvPr>
          <p:cNvSpPr txBox="1"/>
          <p:nvPr/>
        </p:nvSpPr>
        <p:spPr>
          <a:xfrm>
            <a:off x="683496" y="7815618"/>
            <a:ext cx="13837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>
                <a:solidFill>
                  <a:schemeClr val="accent6">
                    <a:lumMod val="75000"/>
                  </a:schemeClr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구체적인 행동 요령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E98486C-05BF-3852-7A84-1E7931F143A7}"/>
              </a:ext>
            </a:extLst>
          </p:cNvPr>
          <p:cNvSpPr txBox="1"/>
          <p:nvPr/>
        </p:nvSpPr>
        <p:spPr>
          <a:xfrm>
            <a:off x="690008" y="8110318"/>
            <a:ext cx="565226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몸 깨끗이 씻기 </a:t>
            </a:r>
            <a:r>
              <a:rPr lang="en-US" altLang="ko-KR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: </a:t>
            </a:r>
            <a:r>
              <a:rPr lang="ko-KR" altLang="en-US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물놀이 후에는 깨끗이 씻고 따뜻한 옷으로 갈아입습니다</a:t>
            </a:r>
            <a:r>
              <a:rPr lang="en-US" altLang="ko-KR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미끄럼 사고 예방하기 </a:t>
            </a:r>
            <a:r>
              <a:rPr lang="en-US" altLang="ko-KR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: </a:t>
            </a:r>
            <a:r>
              <a:rPr lang="ko-KR" altLang="en-US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젖은 바닥에서 뛰지 않고 </a:t>
            </a:r>
            <a:r>
              <a:rPr lang="ko-KR" altLang="en-US" sz="1200" kern="1000" dirty="0" err="1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조심히</a:t>
            </a:r>
            <a:r>
              <a:rPr lang="ko-KR" altLang="en-US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 이동합니다</a:t>
            </a:r>
            <a:r>
              <a:rPr lang="en-US" altLang="ko-KR" sz="1200" kern="1000" dirty="0">
                <a:solidFill>
                  <a:schemeClr val="bg2">
                    <a:lumMod val="50000"/>
                  </a:schemeClr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210053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454</TotalTime>
  <Words>213</Words>
  <Application>Microsoft Office PowerPoint</Application>
  <PresentationFormat>A4 용지(210x297mm)</PresentationFormat>
  <Paragraphs>25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Noto Sans KR Black</vt:lpstr>
      <vt:lpstr>Noto Sans KR Medium</vt:lpstr>
      <vt:lpstr>Noto Sans KR SemiBold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다나 김</dc:creator>
  <cp:lastModifiedBy>Yunsu Kim</cp:lastModifiedBy>
  <cp:revision>8</cp:revision>
  <dcterms:created xsi:type="dcterms:W3CDTF">2025-06-19T05:47:59Z</dcterms:created>
  <dcterms:modified xsi:type="dcterms:W3CDTF">2025-08-24T13:46:52Z</dcterms:modified>
</cp:coreProperties>
</file>